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09" r:id="rId2"/>
  </p:sldMasterIdLst>
  <p:notesMasterIdLst>
    <p:notesMasterId r:id="rId39"/>
  </p:notesMasterIdLst>
  <p:sldIdLst>
    <p:sldId id="643" r:id="rId3"/>
    <p:sldId id="765" r:id="rId4"/>
    <p:sldId id="774" r:id="rId5"/>
    <p:sldId id="775" r:id="rId6"/>
    <p:sldId id="766" r:id="rId7"/>
    <p:sldId id="777" r:id="rId8"/>
    <p:sldId id="779" r:id="rId9"/>
    <p:sldId id="778" r:id="rId10"/>
    <p:sldId id="773" r:id="rId11"/>
    <p:sldId id="780" r:id="rId12"/>
    <p:sldId id="781" r:id="rId13"/>
    <p:sldId id="782" r:id="rId14"/>
    <p:sldId id="783" r:id="rId15"/>
    <p:sldId id="784" r:id="rId16"/>
    <p:sldId id="785" r:id="rId17"/>
    <p:sldId id="786" r:id="rId18"/>
    <p:sldId id="787" r:id="rId19"/>
    <p:sldId id="788" r:id="rId20"/>
    <p:sldId id="789" r:id="rId21"/>
    <p:sldId id="746" r:id="rId22"/>
    <p:sldId id="739" r:id="rId23"/>
    <p:sldId id="740" r:id="rId24"/>
    <p:sldId id="790" r:id="rId25"/>
    <p:sldId id="792" r:id="rId26"/>
    <p:sldId id="808" r:id="rId27"/>
    <p:sldId id="793" r:id="rId28"/>
    <p:sldId id="803" r:id="rId29"/>
    <p:sldId id="794" r:id="rId30"/>
    <p:sldId id="796" r:id="rId31"/>
    <p:sldId id="797" r:id="rId32"/>
    <p:sldId id="809" r:id="rId33"/>
    <p:sldId id="810" r:id="rId34"/>
    <p:sldId id="811" r:id="rId35"/>
    <p:sldId id="798" r:id="rId36"/>
    <p:sldId id="805" r:id="rId37"/>
    <p:sldId id="72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264F74"/>
    <a:srgbClr val="D00000"/>
    <a:srgbClr val="1E427C"/>
    <a:srgbClr val="3C7AB2"/>
    <a:srgbClr val="3C7CB6"/>
    <a:srgbClr val="FFD653"/>
    <a:srgbClr val="9BB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8" autoAdjust="0"/>
    <p:restoredTop sz="84414" autoAdjust="0"/>
  </p:normalViewPr>
  <p:slideViewPr>
    <p:cSldViewPr>
      <p:cViewPr varScale="1">
        <p:scale>
          <a:sx n="52" d="100"/>
          <a:sy n="52" d="100"/>
        </p:scale>
        <p:origin x="-1258" y="-86"/>
      </p:cViewPr>
      <p:guideLst>
        <p:guide orient="horz" pos="1152"/>
        <p:guide pos="1296"/>
        <p:guide pos="44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7036678E-2D73-9F4A-A349-1B0EF9D06B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58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8CA4122D-8008-CC4C-9747-13CFC17F08B7}" type="slidenum">
              <a:rPr lang="ru-RU" b="0"/>
              <a:pPr eaLnBrk="1" hangingPunct="1"/>
              <a:t>1</a:t>
            </a:fld>
            <a:endParaRPr lang="ru-RU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23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24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25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26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28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29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30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31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32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33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2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34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35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EE3FFFFE-4542-B148-A243-9A6F8D92E18D}" type="slidenum">
              <a:rPr lang="ru-RU" b="0">
                <a:solidFill>
                  <a:srgbClr val="000000"/>
                </a:solidFill>
              </a:rPr>
              <a:pPr eaLnBrk="1" hangingPunct="1"/>
              <a:t>36</a:t>
            </a:fld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3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5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9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DE38F716-ED5E-F24C-9F11-68AE7FA5EB92}" type="slidenum">
              <a:rPr lang="ru-RU" b="0"/>
              <a:pPr eaLnBrk="1" hangingPunct="1"/>
              <a:t>20</a:t>
            </a:fld>
            <a:endParaRPr lang="ru-RU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21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5D0D32B5-5BFD-0F45-871E-A5230885E0D2}" type="slidenum">
              <a:rPr lang="ru-RU" b="0"/>
              <a:pPr eaLnBrk="1" hangingPunct="1"/>
              <a:t>22</a:t>
            </a:fld>
            <a:endParaRPr lang="ru-RU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70225-B92C-034B-8B68-239865E18E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2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B90A8-C4B5-2B4C-AC3F-E8A15F50E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5A4D3-DA6F-E049-980A-BDF98A008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0984A032-96EB-2A4D-948E-1394AF8038B9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99877DF9-E8E9-9347-A470-15E44BCC60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4421DC49-4BD0-E74F-9E87-6DECD9ABBEE7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266AD8AC-DF9B-DD46-BB58-D43980B43A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8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1D1507C5-0A82-B246-A7EC-3CAADDD3DD59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3605994E-6A1F-0346-861B-65972C3440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9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854631CC-9824-8445-AB9B-26A321B240F5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5BFC8820-B723-3F43-A74F-2F4AAD1D03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07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2E3CE51A-F7C2-F746-A486-58F2DC05D967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B5D9E5C3-2FBE-1B42-8B8B-03B9FD05F0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5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CAAEBFF4-7DFF-B440-B644-26836543053E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1EEF4917-3AF2-3845-AD27-B569C5F30C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3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0BAB990D-2DC6-F141-BA22-7E2C16E0606E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9BD06888-830B-C442-BE8C-79D4037405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6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D52F0C41-277D-0541-9DA0-ED7868280913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286860AE-97CE-D244-87B6-6F18E16C5C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5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D8698-8A68-F84E-B24B-27B5E3CFC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8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547EE5CB-A5B8-1C48-9617-0D1FBC81D8E5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F18F2072-FDC8-7F48-9653-C93E53FCD1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987FCCC9-B342-9544-9EB9-E9AA25CCAE22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40DCF198-82E5-CE48-A427-E43A079E5F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2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9940022C-3EC3-EA46-92A6-BC0838114643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A1B0528B-6F14-F645-BC20-99FE5F42E2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2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B54338B0-E3A3-8847-A9C7-F4F73829F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5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7A5A1-1D87-6349-AC1C-11355901C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3AFA3-D914-DC4A-8189-D2C24FB10F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1A59D-5FA8-874D-AB0A-04FB279DD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7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96270-F0FB-C54C-8FC8-07BBE0E95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71B09-3A9F-E543-AD82-3636A44BC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31F91-5B28-854D-A838-ED737CEE1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6EE97-2D89-9242-8CCE-65E771A4D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A36C2DB-77AD-DC47-9B2B-021F8B76BB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FB0D21F-C31A-5641-AFCB-6E2778A862F9}" type="datetimeFigureOut">
              <a:rPr lang="ru-RU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EED3EAE-C85E-6E47-A239-73C2F4169B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0" r:id="rId11"/>
    <p:sldLayoutId id="2147484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://marketplace.1c-bitrix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113" y="2217738"/>
            <a:ext cx="9155113" cy="215900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0" y="2217738"/>
            <a:ext cx="8883650" cy="2159000"/>
          </a:xfrm>
        </p:spPr>
        <p:txBody>
          <a:bodyPr/>
          <a:lstStyle/>
          <a:p>
            <a:pPr algn="r"/>
            <a:r>
              <a:rPr lang="ru-RU" sz="3600">
                <a:solidFill>
                  <a:schemeClr val="bg1"/>
                </a:solidFill>
                <a:latin typeface="Calibri" charset="0"/>
                <a:cs typeface="Calibri" charset="0"/>
              </a:rPr>
              <a:t>Тиражные решения и готовые интернет-магазины</a:t>
            </a:r>
            <a:r>
              <a:rPr lang="en-US" sz="360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ru-RU" sz="3600">
                <a:solidFill>
                  <a:schemeClr val="bg1"/>
                </a:solidFill>
                <a:latin typeface="Calibri" charset="0"/>
                <a:cs typeface="Calibri" charset="0"/>
              </a:rPr>
              <a:t>на платформе «1С-Битрикс»</a:t>
            </a:r>
          </a:p>
        </p:txBody>
      </p:sp>
      <p:pic>
        <p:nvPicPr>
          <p:cNvPr id="17412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1905000" y="4724400"/>
            <a:ext cx="70008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2800" dirty="0" smtClean="0">
                <a:latin typeface="Calibri" charset="0"/>
                <a:cs typeface="Calibri" charset="0"/>
              </a:rPr>
              <a:t>Донченко Денис</a:t>
            </a:r>
            <a:endParaRPr lang="ru-RU" sz="2800" dirty="0">
              <a:latin typeface="Calibri" charset="0"/>
              <a:cs typeface="Calibri" charset="0"/>
            </a:endParaRPr>
          </a:p>
          <a:p>
            <a:pPr algn="r" eaLnBrk="1" hangingPunct="1"/>
            <a:r>
              <a:rPr lang="ru-RU" sz="2400" b="0" dirty="0" smtClean="0">
                <a:latin typeface="Calibri" charset="0"/>
                <a:cs typeface="Calibri" charset="0"/>
              </a:rPr>
              <a:t>компания </a:t>
            </a:r>
            <a:r>
              <a:rPr lang="ru-RU" sz="2400" b="0" dirty="0">
                <a:latin typeface="Calibri" charset="0"/>
                <a:cs typeface="Calibri" charset="0"/>
              </a:rPr>
              <a:t>«1С-Битрикс»</a:t>
            </a:r>
            <a:endParaRPr lang="en-US" sz="2000" b="0" dirty="0">
              <a:latin typeface="Calibri" charset="0"/>
              <a:cs typeface="Calibri" charset="0"/>
            </a:endParaRPr>
          </a:p>
        </p:txBody>
      </p:sp>
      <p:pic>
        <p:nvPicPr>
          <p:cNvPr id="17414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228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13140"/>
            <a:ext cx="2679531" cy="3965462"/>
          </a:xfrm>
          <a:prstGeom prst="rect">
            <a:avLst/>
          </a:prstGeom>
          <a:noFill/>
          <a:ln>
            <a:noFill/>
          </a:ln>
          <a:effectLst>
            <a:reflection blurRad="6350" stA="45000" endA="300" endPos="13000" dist="254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28600" y="-22225"/>
            <a:ext cx="8229600" cy="1143000"/>
          </a:xfrm>
        </p:spPr>
        <p:txBody>
          <a:bodyPr/>
          <a:lstStyle/>
          <a:p>
            <a:pPr algn="l"/>
            <a:r>
              <a:rPr lang="ru-RU" sz="2800" b="1" dirty="0">
                <a:latin typeface="Calibri" charset="0"/>
                <a:cs typeface="Calibri" charset="0"/>
              </a:rPr>
              <a:t>Интернет-магазин </a:t>
            </a:r>
            <a:r>
              <a:rPr lang="ru-RU" sz="2800" b="1" dirty="0" smtClean="0">
                <a:latin typeface="Calibri" charset="0"/>
                <a:cs typeface="Calibri" charset="0"/>
              </a:rPr>
              <a:t>шин и </a:t>
            </a:r>
            <a:r>
              <a:rPr lang="ru-RU" sz="2800" b="1" dirty="0">
                <a:latin typeface="Calibri" charset="0"/>
                <a:cs typeface="Calibri" charset="0"/>
              </a:rPr>
              <a:t>дисков</a:t>
            </a:r>
          </a:p>
        </p:txBody>
      </p:sp>
      <p:sp>
        <p:nvSpPr>
          <p:cNvPr id="29700" name="Объект 2"/>
          <p:cNvSpPr>
            <a:spLocks noGrp="1"/>
          </p:cNvSpPr>
          <p:nvPr>
            <p:ph idx="1"/>
          </p:nvPr>
        </p:nvSpPr>
        <p:spPr>
          <a:xfrm>
            <a:off x="381000" y="1570037"/>
            <a:ext cx="5257800" cy="3840163"/>
          </a:xfrm>
        </p:spPr>
        <p:txBody>
          <a:bodyPr/>
          <a:lstStyle/>
          <a:p>
            <a:pPr>
              <a:spcBef>
                <a:spcPts val="600"/>
              </a:spcBef>
              <a:buSzPct val="80000"/>
            </a:pPr>
            <a:r>
              <a:rPr lang="ru-RU" sz="2000" dirty="0" smtClean="0">
                <a:latin typeface="Calibri"/>
                <a:cs typeface="Calibri"/>
              </a:rPr>
              <a:t>2 </a:t>
            </a:r>
            <a:r>
              <a:rPr lang="ru-RU" sz="2000" dirty="0">
                <a:latin typeface="Calibri"/>
                <a:cs typeface="Calibri"/>
              </a:rPr>
              <a:t>шаблона дизайна с 3 разными цветовыми гаммами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>
                <a:latin typeface="Calibri"/>
                <a:cs typeface="Calibri"/>
              </a:rPr>
              <a:t>Фильтр по параметрам товаров (шины и диски): бренд, </a:t>
            </a:r>
            <a:r>
              <a:rPr lang="ru-RU" sz="2000" dirty="0" err="1">
                <a:latin typeface="Calibri"/>
                <a:cs typeface="Calibri"/>
              </a:rPr>
              <a:t>типо</a:t>
            </a:r>
            <a:r>
              <a:rPr lang="ru-RU" sz="2000" dirty="0">
                <a:latin typeface="Calibri"/>
                <a:cs typeface="Calibri"/>
              </a:rPr>
              <a:t>-размер, сезонность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>
                <a:latin typeface="Calibri"/>
                <a:cs typeface="Calibri"/>
              </a:rPr>
              <a:t>Фильтр по марке автомобиля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>
                <a:latin typeface="Calibri"/>
                <a:cs typeface="Calibri"/>
              </a:rPr>
              <a:t>Система скидок, различные типы цен;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>
                <a:latin typeface="Calibri"/>
                <a:cs typeface="Calibri"/>
              </a:rPr>
              <a:t>Учет количества товаров на различных складах (магазинах), возможность поставить в резерв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>
                <a:latin typeface="Calibri"/>
                <a:cs typeface="Calibri"/>
              </a:rPr>
              <a:t>Онлайн заказ и доставка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>
                <a:latin typeface="Calibri"/>
                <a:cs typeface="Calibri"/>
              </a:rPr>
              <a:t>Различные способы оплаты и доставки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>
                <a:latin typeface="Calibri"/>
                <a:cs typeface="Calibri"/>
              </a:rPr>
              <a:t>Баннеры, рекламные </a:t>
            </a:r>
            <a:r>
              <a:rPr lang="ru-RU" sz="2000" dirty="0" smtClean="0">
                <a:latin typeface="Calibri"/>
                <a:cs typeface="Calibri"/>
              </a:rPr>
              <a:t>акции</a:t>
            </a:r>
            <a:endParaRPr lang="ru-RU" sz="3600" dirty="0">
              <a:latin typeface="Calibri"/>
              <a:cs typeface="Calibri"/>
            </a:endParaRP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19213"/>
            <a:ext cx="8913812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7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"/>
          <a:stretch/>
        </p:blipFill>
        <p:spPr bwMode="auto">
          <a:xfrm>
            <a:off x="0" y="-20903"/>
            <a:ext cx="9144000" cy="608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0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2" y="-2533"/>
            <a:ext cx="9157512" cy="62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974"/>
            <a:ext cx="9157512" cy="580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/>
          <p:cNvPicPr>
            <a:picLocks noChangeAspect="1" noChangeArrowheads="1"/>
          </p:cNvPicPr>
          <p:nvPr/>
        </p:nvPicPr>
        <p:blipFill rotWithShape="1">
          <a:blip r:embed="rId2"/>
          <a:srcRect l="-148" r="148" b="20847"/>
          <a:stretch/>
        </p:blipFill>
        <p:spPr bwMode="auto">
          <a:xfrm>
            <a:off x="0" y="-1"/>
            <a:ext cx="9144000" cy="606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282006" cy="43434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8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182563" y="1"/>
            <a:ext cx="5837237" cy="1219200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Calibri" charset="0"/>
                <a:cs typeface="Calibri" charset="0"/>
              </a:rPr>
              <a:t>Магазин </a:t>
            </a:r>
            <a:r>
              <a:rPr lang="ru-RU" sz="3200" b="1" dirty="0">
                <a:latin typeface="Calibri" charset="0"/>
                <a:cs typeface="Calibri" charset="0"/>
              </a:rPr>
              <a:t>бытовой техники</a:t>
            </a:r>
            <a:endParaRPr lang="ru-RU" sz="3200" dirty="0">
              <a:latin typeface="Arial" charset="0"/>
            </a:endParaRPr>
          </a:p>
        </p:txBody>
      </p:sp>
      <p:sp>
        <p:nvSpPr>
          <p:cNvPr id="65539" name="Объект 2"/>
          <p:cNvSpPr>
            <a:spLocks noGrp="1"/>
          </p:cNvSpPr>
          <p:nvPr>
            <p:ph idx="1"/>
          </p:nvPr>
        </p:nvSpPr>
        <p:spPr>
          <a:xfrm>
            <a:off x="309562" y="1527175"/>
            <a:ext cx="4491038" cy="3883025"/>
          </a:xfrm>
        </p:spPr>
        <p:txBody>
          <a:bodyPr/>
          <a:lstStyle/>
          <a:p>
            <a:pPr marL="269875" indent="-269875">
              <a:spcBef>
                <a:spcPts val="600"/>
              </a:spcBef>
            </a:pPr>
            <a:r>
              <a:rPr lang="ru-RU" sz="2000" dirty="0">
                <a:latin typeface="Calibri" charset="0"/>
                <a:cs typeface="Calibri" charset="0"/>
              </a:rPr>
              <a:t>2 готовых шаблона дизайна с </a:t>
            </a:r>
            <a:r>
              <a:rPr lang="ru-RU" sz="2000" dirty="0" smtClean="0">
                <a:latin typeface="Calibri" charset="0"/>
                <a:cs typeface="Calibri" charset="0"/>
              </a:rPr>
              <a:t>различными </a:t>
            </a:r>
            <a:r>
              <a:rPr lang="ru-RU" sz="2000" dirty="0">
                <a:latin typeface="Calibri" charset="0"/>
                <a:cs typeface="Calibri" charset="0"/>
              </a:rPr>
              <a:t>цветовыми схемами.</a:t>
            </a:r>
          </a:p>
          <a:p>
            <a:pPr marL="269875" indent="-269875">
              <a:spcBef>
                <a:spcPts val="600"/>
              </a:spcBef>
            </a:pPr>
            <a:r>
              <a:rPr lang="ru-RU" sz="2000" dirty="0">
                <a:latin typeface="Calibri" charset="0"/>
                <a:cs typeface="Calibri" charset="0"/>
              </a:rPr>
              <a:t>Каталог товаров бытовой техники (холодильник, пылесосы, </a:t>
            </a:r>
            <a:r>
              <a:rPr lang="ru-RU" sz="2000" dirty="0" smtClean="0">
                <a:latin typeface="Calibri" charset="0"/>
                <a:cs typeface="Calibri" charset="0"/>
              </a:rPr>
              <a:t>стиральные машины </a:t>
            </a:r>
            <a:r>
              <a:rPr lang="ru-RU" sz="2000" dirty="0">
                <a:latin typeface="Calibri" charset="0"/>
                <a:cs typeface="Calibri" charset="0"/>
              </a:rPr>
              <a:t>и так далее)</a:t>
            </a:r>
          </a:p>
          <a:p>
            <a:pPr marL="269875" indent="-269875">
              <a:spcBef>
                <a:spcPts val="600"/>
              </a:spcBef>
            </a:pPr>
            <a:r>
              <a:rPr lang="ru-RU" sz="2000" dirty="0">
                <a:latin typeface="Calibri" charset="0"/>
                <a:cs typeface="Calibri" charset="0"/>
              </a:rPr>
              <a:t>Фильтр по свойствам каталога</a:t>
            </a:r>
          </a:p>
          <a:p>
            <a:pPr marL="269875" indent="-269875">
              <a:spcBef>
                <a:spcPts val="600"/>
              </a:spcBef>
            </a:pPr>
            <a:r>
              <a:rPr lang="ru-RU" sz="2000" dirty="0">
                <a:latin typeface="Calibri" charset="0"/>
                <a:cs typeface="Calibri" charset="0"/>
              </a:rPr>
              <a:t>Сравнение товаров по изменяющимся характеристикам</a:t>
            </a:r>
          </a:p>
          <a:p>
            <a:pPr marL="269875" indent="-269875">
              <a:spcBef>
                <a:spcPts val="600"/>
              </a:spcBef>
            </a:pPr>
            <a:r>
              <a:rPr lang="ru-RU" sz="2000" dirty="0">
                <a:latin typeface="Calibri" charset="0"/>
                <a:cs typeface="Calibri" charset="0"/>
              </a:rPr>
              <a:t>Отзывы, голосование, наличие в магазинах</a:t>
            </a:r>
          </a:p>
          <a:p>
            <a:pPr marL="269875" indent="-269875">
              <a:spcBef>
                <a:spcPts val="600"/>
              </a:spcBef>
            </a:pPr>
            <a:r>
              <a:rPr lang="ru-RU" sz="2000" dirty="0">
                <a:latin typeface="Calibri" charset="0"/>
                <a:cs typeface="Calibri" charset="0"/>
              </a:rPr>
              <a:t>Похожие товары и аксессуары</a:t>
            </a:r>
          </a:p>
          <a:p>
            <a:pPr marL="269875" indent="-269875">
              <a:spcBef>
                <a:spcPts val="600"/>
              </a:spcBef>
            </a:pPr>
            <a:r>
              <a:rPr lang="ru-RU" sz="2000" dirty="0">
                <a:latin typeface="Calibri" charset="0"/>
                <a:cs typeface="Calibri" charset="0"/>
              </a:rPr>
              <a:t>Скидки и акции: лучшая цена, новинки</a:t>
            </a:r>
            <a:r>
              <a:rPr lang="ru-RU" sz="2000" dirty="0" smtClean="0">
                <a:latin typeface="Calibri" charset="0"/>
                <a:cs typeface="Calibri" charset="0"/>
              </a:rPr>
              <a:t>, хиты </a:t>
            </a:r>
            <a:r>
              <a:rPr lang="ru-RU" sz="2000" dirty="0">
                <a:latin typeface="Calibri" charset="0"/>
                <a:cs typeface="Calibri" charset="0"/>
              </a:rPr>
              <a:t>продаж 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19213"/>
            <a:ext cx="8913812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811" y="-1"/>
            <a:ext cx="7378789" cy="6875147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/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2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/>
          <p:cNvPicPr>
            <a:picLocks noChangeAspect="1" noChangeArrowheads="1"/>
          </p:cNvPicPr>
          <p:nvPr/>
        </p:nvPicPr>
        <p:blipFill rotWithShape="1">
          <a:blip r:embed="rId2"/>
          <a:srcRect r="1012"/>
          <a:stretch/>
        </p:blipFill>
        <p:spPr bwMode="auto">
          <a:xfrm>
            <a:off x="0" y="4954"/>
            <a:ext cx="9144000" cy="670118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2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353493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Изображение 27" descr="11575799_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50" y="3308480"/>
            <a:ext cx="4571355" cy="34290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Тиражные решения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464" y="1302980"/>
            <a:ext cx="7431936" cy="293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интернет-магазинов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сайтов конференций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информационных порталов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сайтов сообществ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и другие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411135"/>
            <a:ext cx="922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3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3825"/>
            <a:ext cx="6767513" cy="800100"/>
          </a:xfrm>
        </p:spPr>
        <p:txBody>
          <a:bodyPr/>
          <a:lstStyle/>
          <a:p>
            <a:pPr algn="l" eaLnBrk="1" hangingPunct="1"/>
            <a:r>
              <a:rPr lang="ru-RU" sz="3200" b="1" dirty="0">
                <a:latin typeface="Calibri" charset="0"/>
                <a:ea typeface="Verdana" charset="0"/>
                <a:cs typeface="Calibri" charset="0"/>
              </a:rPr>
              <a:t>Сайт </a:t>
            </a:r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конференции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296863" y="1482725"/>
            <a:ext cx="4503737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Информационная поддержка мероприятия в Интернете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Регистрация докладчиков и участников конференции, в том числе с возможностью прислать доклад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Размещение программы мероприятия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Размещение списка докладчиков, 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Размещение тезисов и материалов докладов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Размещение новостей, отзывов, ключевых результатов прошлых конференций, блогов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Архив прошлых конференций  </a:t>
            </a:r>
            <a:endParaRPr lang="en-US" sz="1600" b="0" dirty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Поддержка нескольких конференций на одной платформе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Организация рассылки новостей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Размещение</a:t>
            </a:r>
            <a:r>
              <a:rPr lang="en-US" sz="1600" b="0" dirty="0">
                <a:latin typeface="Calibri"/>
                <a:cs typeface="Calibri"/>
              </a:rPr>
              <a:t> </a:t>
            </a:r>
            <a:r>
              <a:rPr lang="ru-RU" sz="1600" b="0" dirty="0">
                <a:latin typeface="Calibri"/>
                <a:cs typeface="Calibri"/>
              </a:rPr>
              <a:t>фото- и видеоматериалов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Экспорт новостей</a:t>
            </a:r>
            <a:r>
              <a:rPr lang="en-US" sz="1600" b="0" dirty="0">
                <a:latin typeface="Calibri"/>
                <a:cs typeface="Calibri"/>
              </a:rPr>
              <a:t> </a:t>
            </a:r>
            <a:r>
              <a:rPr lang="ru-RU" sz="1600" b="0" dirty="0">
                <a:latin typeface="Calibri"/>
                <a:cs typeface="Calibri"/>
              </a:rPr>
              <a:t>в </a:t>
            </a:r>
            <a:r>
              <a:rPr lang="en-US" sz="1600" b="0" dirty="0">
                <a:latin typeface="Calibri"/>
                <a:cs typeface="Calibri"/>
              </a:rPr>
              <a:t>RSS</a:t>
            </a:r>
            <a:endParaRPr lang="ru-RU" sz="1600" b="0" dirty="0">
              <a:latin typeface="Calibri"/>
              <a:cs typeface="Calibri"/>
            </a:endParaRPr>
          </a:p>
        </p:txBody>
      </p:sp>
      <p:pic>
        <p:nvPicPr>
          <p:cNvPr id="2355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-14288"/>
            <a:ext cx="3063875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191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Изображение 1" descr="Снимок экрана 2012-09-21 в 19.14.3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931257" cy="2971800"/>
          </a:xfrm>
          <a:prstGeom prst="rect">
            <a:avLst/>
          </a:prstGeom>
          <a:ln>
            <a:solidFill>
              <a:srgbClr val="D9D9D9"/>
            </a:solidFill>
          </a:ln>
          <a:effectLst>
            <a:reflection blurRad="6350" stA="20000" endA="300" endPos="25000" dist="762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Информационный </a:t>
            </a:r>
            <a:r>
              <a:rPr lang="ru-RU" sz="3200" b="1" dirty="0">
                <a:latin typeface="Calibri" charset="0"/>
                <a:ea typeface="Verdana" charset="0"/>
                <a:cs typeface="Calibri" charset="0"/>
              </a:rPr>
              <a:t>портал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04800" y="1524000"/>
            <a:ext cx="3733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Calibri" charset="0"/>
              </a:rPr>
              <a:t>Готовый </a:t>
            </a:r>
            <a:r>
              <a:rPr lang="ru-RU" sz="2000" b="0" dirty="0">
                <a:latin typeface="Calibri" charset="0"/>
              </a:rPr>
              <a:t>сайт для </a:t>
            </a:r>
            <a:r>
              <a:rPr lang="ru-RU" sz="2000" dirty="0">
                <a:latin typeface="Calibri" charset="0"/>
              </a:rPr>
              <a:t>СМИ, городских порталов, новостных или тематических ресурсов</a:t>
            </a:r>
            <a:r>
              <a:rPr lang="ru-RU" sz="2000" b="0" dirty="0">
                <a:latin typeface="Calibri" charset="0"/>
              </a:rPr>
              <a:t>. </a:t>
            </a:r>
          </a:p>
          <a:p>
            <a:endParaRPr lang="ru-RU" sz="2000" b="0" dirty="0">
              <a:latin typeface="Calibri" charset="0"/>
            </a:endParaRPr>
          </a:p>
          <a:p>
            <a:r>
              <a:rPr lang="ru-RU" sz="2000" b="0" dirty="0">
                <a:latin typeface="Calibri" charset="0"/>
              </a:rPr>
              <a:t>Все необходимое уже </a:t>
            </a:r>
            <a:r>
              <a:rPr lang="ru-RU" sz="2000" b="0" dirty="0" smtClean="0">
                <a:latin typeface="Calibri" charset="0"/>
              </a:rPr>
              <a:t>включено:</a:t>
            </a:r>
          </a:p>
          <a:p>
            <a:endParaRPr lang="ru-RU" sz="2000" b="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Новостные блоки</a:t>
            </a:r>
            <a:endParaRPr lang="en-US" sz="2000" b="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Форумы</a:t>
            </a:r>
            <a:endParaRPr lang="en-US" sz="2000" b="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Объявления</a:t>
            </a:r>
            <a:endParaRPr lang="en-US" sz="2000" b="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Вакансии</a:t>
            </a:r>
            <a:endParaRPr lang="en-US" sz="2000" b="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Блоги</a:t>
            </a:r>
            <a:endParaRPr lang="en-US" sz="2000" b="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Ф</a:t>
            </a:r>
            <a:r>
              <a:rPr lang="ru-RU" sz="2000" b="0" dirty="0" smtClean="0">
                <a:latin typeface="Calibri" charset="0"/>
              </a:rPr>
              <a:t>ото</a:t>
            </a:r>
            <a:r>
              <a:rPr lang="ru-RU" sz="2000" b="0" dirty="0">
                <a:latin typeface="Calibri" charset="0"/>
              </a:rPr>
              <a:t>, </a:t>
            </a:r>
            <a:r>
              <a:rPr lang="ru-RU" sz="2000" b="0" dirty="0" smtClean="0">
                <a:latin typeface="Calibri" charset="0"/>
              </a:rPr>
              <a:t>видео</a:t>
            </a:r>
            <a:endParaRPr lang="en-US" sz="2000" b="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Социальные </a:t>
            </a:r>
            <a:r>
              <a:rPr lang="ru-RU" sz="2000" b="0" dirty="0">
                <a:latin typeface="Calibri" charset="0"/>
              </a:rPr>
              <a:t>сети и многое другое</a:t>
            </a: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6397625"/>
            <a:ext cx="929640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6"/>
          <a:srcRect r="1884" b="4635"/>
          <a:stretch/>
        </p:blipFill>
        <p:spPr bwMode="auto">
          <a:xfrm>
            <a:off x="4114800" y="1676400"/>
            <a:ext cx="4801829" cy="32004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6350" stA="33000" endA="300" endPos="12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52425"/>
            <a:ext cx="5105400" cy="6096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Сайт </a:t>
            </a:r>
            <a:r>
              <a:rPr lang="ru-RU" sz="3200" b="1" dirty="0">
                <a:latin typeface="Calibri" charset="0"/>
                <a:ea typeface="Verdana" charset="0"/>
                <a:cs typeface="Calibri" charset="0"/>
              </a:rPr>
              <a:t>сообщества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04800" y="1447800"/>
            <a:ext cx="4572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Calibri" charset="0"/>
              </a:rPr>
              <a:t>Решение включает:</a:t>
            </a:r>
            <a:endParaRPr lang="en-US" sz="20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ru-RU" sz="2000" dirty="0">
              <a:latin typeface="Calibri" charset="0"/>
            </a:endParaRP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Блоги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Пользователи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Форумы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Личные профили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Сообщения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Группы/сообщества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Поиск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Фото, видео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Подписки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Дни рождения и т.д.</a:t>
            </a:r>
          </a:p>
          <a:p>
            <a:pPr marL="285750" indent="-285750">
              <a:buFont typeface="Arial"/>
              <a:buChar char="•"/>
            </a:pPr>
            <a:endParaRPr lang="ru-RU" sz="2000" b="0" dirty="0">
              <a:latin typeface="Calibri" charset="0"/>
            </a:endParaRPr>
          </a:p>
          <a:p>
            <a:pPr marL="625475" indent="-342900">
              <a:buSzPct val="80000"/>
              <a:buFont typeface="Wingdings" charset="2"/>
              <a:buChar char="ü"/>
            </a:pPr>
            <a:r>
              <a:rPr lang="ru-RU" sz="2000" b="0" dirty="0" smtClean="0">
                <a:latin typeface="Calibri" charset="0"/>
              </a:rPr>
              <a:t>Несколько </a:t>
            </a:r>
            <a:r>
              <a:rPr lang="ru-RU" sz="2000" b="0" dirty="0">
                <a:latin typeface="Calibri" charset="0"/>
              </a:rPr>
              <a:t>вариантов дизайна</a:t>
            </a:r>
          </a:p>
          <a:p>
            <a:pPr marL="625475" indent="-342900">
              <a:buSzPct val="80000"/>
              <a:buFont typeface="Wingdings" charset="2"/>
              <a:buChar char="ü"/>
            </a:pPr>
            <a:r>
              <a:rPr lang="ru-RU" sz="2000" b="0" dirty="0" smtClean="0">
                <a:latin typeface="Calibri" charset="0"/>
              </a:rPr>
              <a:t>Богатый </a:t>
            </a:r>
            <a:r>
              <a:rPr lang="ru-RU" sz="2000" b="0" dirty="0">
                <a:latin typeface="Calibri" charset="0"/>
              </a:rPr>
              <a:t>функциональность</a:t>
            </a:r>
          </a:p>
          <a:p>
            <a:pPr marL="625475" indent="-342900">
              <a:buSzPct val="80000"/>
              <a:buFont typeface="Wingdings" charset="2"/>
              <a:buChar char="ü"/>
            </a:pPr>
            <a:r>
              <a:rPr lang="ru-RU" sz="2000" b="0" dirty="0" smtClean="0">
                <a:latin typeface="Calibri" charset="0"/>
              </a:rPr>
              <a:t>Быстрый </a:t>
            </a:r>
            <a:r>
              <a:rPr lang="ru-RU" sz="2000" b="0" dirty="0">
                <a:latin typeface="Calibri" charset="0"/>
              </a:rPr>
              <a:t>запуск</a:t>
            </a:r>
          </a:p>
        </p:txBody>
      </p:sp>
      <p:pic>
        <p:nvPicPr>
          <p:cNvPr id="1946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0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411135"/>
            <a:ext cx="922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2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6" name="Picture 2"/>
          <p:cNvPicPr>
            <a:picLocks noChangeAspect="1" noChangeArrowheads="1"/>
          </p:cNvPicPr>
          <p:nvPr/>
        </p:nvPicPr>
        <p:blipFill rotWithShape="1">
          <a:blip r:embed="rId6"/>
          <a:srcRect l="4919" t="2702" r="3520"/>
          <a:stretch/>
        </p:blipFill>
        <p:spPr bwMode="auto">
          <a:xfrm>
            <a:off x="4366561" y="1524000"/>
            <a:ext cx="4518337" cy="33528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6350" stA="32000" endA="300" endPos="14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840303_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/>
          <a:stretch/>
        </p:blipFill>
        <p:spPr>
          <a:xfrm>
            <a:off x="0" y="-6812"/>
            <a:ext cx="9149846" cy="68648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3957" y="2333500"/>
            <a:ext cx="9140044" cy="2252350"/>
          </a:xfrm>
          <a:prstGeom prst="rect">
            <a:avLst/>
          </a:prstGeom>
          <a:solidFill>
            <a:srgbClr val="FFFFFF">
              <a:alpha val="7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60" y="239801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1"/>
          <p:cNvSpPr txBox="1">
            <a:spLocks/>
          </p:cNvSpPr>
          <p:nvPr/>
        </p:nvSpPr>
        <p:spPr bwMode="auto">
          <a:xfrm>
            <a:off x="0" y="2667000"/>
            <a:ext cx="883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ru-RU" sz="4800" b="0" dirty="0" smtClean="0">
                <a:latin typeface="Calibri" pitchFamily="34" charset="0"/>
                <a:cs typeface="Calibri" pitchFamily="34" charset="0"/>
              </a:rPr>
              <a:t>Решения для государственных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42792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latin typeface="Calibri" charset="0"/>
                <a:ea typeface="Verdana" charset="0"/>
                <a:cs typeface="Calibri" charset="0"/>
              </a:rPr>
              <a:t>Официальный сайт государственной организации</a:t>
            </a:r>
            <a:endParaRPr lang="en-US" sz="28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7526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Широкий функционал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Адаптированная структура и контент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Соответствие требованиям Законов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Высокий уровень безопасности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Оптимальная стоимость</a:t>
            </a:r>
            <a:endParaRPr lang="ru-RU" sz="2200" b="0" dirty="0">
              <a:latin typeface="Calibri"/>
              <a:cs typeface="Calibri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372" y="1676400"/>
            <a:ext cx="4324028" cy="3200400"/>
          </a:xfrm>
          <a:prstGeom prst="rect">
            <a:avLst/>
          </a:prstGeom>
          <a:effectLst>
            <a:reflection blurRad="6350" stA="47000" endA="300" endPos="13000" dist="254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1000" y="5410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Calibri"/>
                <a:cs typeface="Calibri"/>
              </a:rPr>
              <a:t>Структура и демонстрационное информационное наполнение полностью соответствует требованиям Федеральных Законов </a:t>
            </a:r>
            <a:r>
              <a:rPr lang="ru-RU" sz="2000" dirty="0" smtClean="0">
                <a:latin typeface="Calibri"/>
                <a:cs typeface="Calibri"/>
              </a:rPr>
              <a:t>№8-ФЗ, №59-ФЗ, №94-ФЗ, №98-ФЗ, №190-ФЗ, №152-ФЗ</a:t>
            </a:r>
            <a:r>
              <a:rPr lang="ru-RU" sz="2000" b="0" dirty="0" smtClean="0">
                <a:latin typeface="Calibri"/>
                <a:cs typeface="Calibri"/>
              </a:rPr>
              <a:t>. </a:t>
            </a:r>
            <a:endParaRPr lang="ru-RU" sz="20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9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latin typeface="Calibri" charset="0"/>
                <a:ea typeface="Verdana" charset="0"/>
                <a:cs typeface="Calibri" charset="0"/>
              </a:rPr>
              <a:t>Внутренний портал государственной организации</a:t>
            </a:r>
            <a:endParaRPr lang="en-US" sz="28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191000" cy="352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200" b="0" dirty="0" smtClean="0">
                <a:latin typeface="Calibri"/>
                <a:cs typeface="Calibri"/>
              </a:rPr>
              <a:t>Готовая структура включает:</a:t>
            </a:r>
          </a:p>
          <a:p>
            <a:pPr marL="539750" indent="-2698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инструкции и положения; </a:t>
            </a:r>
          </a:p>
          <a:p>
            <a:pPr marL="539750" indent="-2698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информацию об организационной структуре; </a:t>
            </a:r>
          </a:p>
          <a:p>
            <a:pPr marL="539750" indent="-2698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справочник служащих и сотрудников; </a:t>
            </a:r>
          </a:p>
          <a:p>
            <a:pPr marL="539750" indent="-2698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бланки и типовые формы документов; </a:t>
            </a:r>
          </a:p>
          <a:p>
            <a:pPr marL="539750" indent="-2698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кадровые и финансово-экономические документы.</a:t>
            </a:r>
            <a:endParaRPr lang="ru-RU" sz="2200" b="0" dirty="0"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561969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0" dirty="0" smtClean="0">
                <a:latin typeface="Calibri"/>
                <a:cs typeface="Calibri"/>
              </a:rPr>
              <a:t>разработано на основе «1С-Битрикс: Корпоративный портал»</a:t>
            </a:r>
            <a:endParaRPr lang="ru-RU" sz="2000" b="0" dirty="0">
              <a:latin typeface="Calibri"/>
              <a:cs typeface="Calibri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752600"/>
            <a:ext cx="3909531" cy="2438400"/>
          </a:xfrm>
          <a:prstGeom prst="rect">
            <a:avLst/>
          </a:prstGeom>
          <a:effectLst>
            <a:reflection blurRad="6350" stA="46000" endA="300" endPos="26000" dist="381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2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9170748_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57512" cy="68715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3957" y="2333500"/>
            <a:ext cx="9140044" cy="2252350"/>
          </a:xfrm>
          <a:prstGeom prst="rect">
            <a:avLst/>
          </a:prstGeom>
          <a:solidFill>
            <a:srgbClr val="FFFFFF">
              <a:alpha val="7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60" y="23845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1"/>
          <p:cNvSpPr txBox="1">
            <a:spLocks/>
          </p:cNvSpPr>
          <p:nvPr/>
        </p:nvSpPr>
        <p:spPr bwMode="auto">
          <a:xfrm>
            <a:off x="0" y="2667000"/>
            <a:ext cx="883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ru-RU" sz="4800" b="0" dirty="0" smtClean="0">
                <a:latin typeface="Calibri" pitchFamily="34" charset="0"/>
                <a:cs typeface="Calibri" pitchFamily="34" charset="0"/>
              </a:rPr>
              <a:t>Решения для организаций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7660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494338" cy="914400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Сайт </a:t>
            </a:r>
            <a:r>
              <a:rPr lang="ru-RU" sz="3200" b="1" dirty="0">
                <a:latin typeface="Calibri" charset="0"/>
                <a:ea typeface="Verdana" charset="0"/>
                <a:cs typeface="Calibri" charset="0"/>
              </a:rPr>
              <a:t>медицинской организации</a:t>
            </a:r>
          </a:p>
        </p:txBody>
      </p:sp>
      <p:pic>
        <p:nvPicPr>
          <p:cNvPr id="2150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-14288"/>
            <a:ext cx="3063875" cy="10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676400"/>
            <a:ext cx="4495800" cy="3170491"/>
          </a:xfrm>
          <a:prstGeom prst="rect">
            <a:avLst/>
          </a:prstGeom>
          <a:effectLst>
            <a:reflection blurRad="6350" stA="45000" endA="300" endPos="20000" dist="381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1000" y="1701772"/>
            <a:ext cx="4038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Готовый сайт организации в коробочной поставке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Электронная регистратура, интегрированная с МИС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Широкий функционал платформы 1С-Битрикс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Соответствие требованиям Федеральных законов</a:t>
            </a:r>
            <a:endParaRPr lang="ru-RU" sz="2000" b="0" dirty="0"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562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smtClean="0">
                <a:latin typeface="Calibri"/>
                <a:cs typeface="Calibri"/>
              </a:rPr>
              <a:t>Адаптировано для медицинских организаций и учреждений различного профиля.</a:t>
            </a:r>
            <a:endParaRPr lang="ru-RU" sz="24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4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Портал органа управления здравоохранением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73180"/>
            <a:ext cx="472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>
                <a:latin typeface="Calibri"/>
                <a:cs typeface="Calibri"/>
              </a:rPr>
              <a:t>Готовое типовое решение для создания центрального портала по вопросам медицинской помощи и здравоохранения в регионе включает:</a:t>
            </a:r>
          </a:p>
          <a:p>
            <a:endParaRPr lang="ru-RU" sz="2000" b="0" dirty="0">
              <a:latin typeface="Calibri"/>
              <a:cs typeface="Calibri"/>
            </a:endParaRPr>
          </a:p>
          <a:p>
            <a:pPr marL="446088" indent="-269875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Новости медицины</a:t>
            </a:r>
          </a:p>
          <a:p>
            <a:pPr marL="446088" indent="-269875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Список ЛПУ региона </a:t>
            </a:r>
          </a:p>
          <a:p>
            <a:pPr marL="446088" indent="-269875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Электронная регистратура</a:t>
            </a:r>
          </a:p>
          <a:p>
            <a:pPr marL="446088" indent="-269875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Информация о правах пациента и льготах</a:t>
            </a:r>
          </a:p>
          <a:p>
            <a:pPr marL="446088" indent="-269875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Перечень жизненно-важных лекарственных средств (ЖЛВС)</a:t>
            </a:r>
          </a:p>
          <a:p>
            <a:pPr marL="446088" indent="-269875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Открытое обсуждение качества медицины в регионе</a:t>
            </a:r>
            <a:endParaRPr lang="ru-RU" sz="2000" b="0" dirty="0">
              <a:latin typeface="Calibri"/>
              <a:cs typeface="Calibri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6"/>
          <a:srcRect l="3033" r="2367" b="2881"/>
          <a:stretch/>
        </p:blipFill>
        <p:spPr>
          <a:xfrm>
            <a:off x="4908609" y="1603326"/>
            <a:ext cx="3778191" cy="3349674"/>
          </a:xfrm>
          <a:prstGeom prst="rect">
            <a:avLst/>
          </a:prstGeom>
          <a:effectLst>
            <a:reflection blurRad="6350" stA="27000" endA="300" endPos="21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74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0762997_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4444"/>
          <a:stretch/>
        </p:blipFill>
        <p:spPr>
          <a:xfrm>
            <a:off x="1" y="0"/>
            <a:ext cx="9157512" cy="68715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3957" y="2333500"/>
            <a:ext cx="9140044" cy="2252350"/>
          </a:xfrm>
          <a:prstGeom prst="rect">
            <a:avLst/>
          </a:prstGeom>
          <a:solidFill>
            <a:srgbClr val="FFFFFF">
              <a:alpha val="7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60" y="23845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1"/>
          <p:cNvSpPr txBox="1">
            <a:spLocks/>
          </p:cNvSpPr>
          <p:nvPr/>
        </p:nvSpPr>
        <p:spPr bwMode="auto">
          <a:xfrm>
            <a:off x="0" y="2667000"/>
            <a:ext cx="883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ru-RU" sz="4800" b="0" dirty="0" smtClean="0">
                <a:latin typeface="Calibri" pitchFamily="34" charset="0"/>
                <a:cs typeface="Calibri" pitchFamily="34" charset="0"/>
              </a:rPr>
              <a:t>Решения для образовательных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166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3847886_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3" b="45687"/>
          <a:stretch/>
        </p:blipFill>
        <p:spPr>
          <a:xfrm>
            <a:off x="5650601" y="3200400"/>
            <a:ext cx="3493399" cy="3190078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Тиражные решения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411135"/>
            <a:ext cx="922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1000" y="1524000"/>
            <a:ext cx="6172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800" b="0" dirty="0" smtClean="0">
                <a:latin typeface="Calibri"/>
                <a:cs typeface="Calibri"/>
              </a:rPr>
              <a:t>Для государственных организаций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800" b="0" dirty="0" smtClean="0">
                <a:latin typeface="Calibri"/>
                <a:cs typeface="Calibri"/>
              </a:rPr>
              <a:t>Для организаций здравоохранения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800" b="0" dirty="0" smtClean="0">
                <a:latin typeface="Calibri"/>
                <a:cs typeface="Calibri"/>
              </a:rPr>
              <a:t>Для образовательных учреждений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800" b="0" dirty="0" smtClean="0">
                <a:latin typeface="Calibri"/>
                <a:cs typeface="Calibri"/>
              </a:rPr>
              <a:t>Для «1С:Франчайзи»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b="0" dirty="0" smtClean="0">
              <a:latin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7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Сайт школы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600200"/>
            <a:ext cx="41148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 smtClean="0">
                <a:latin typeface="Calibri"/>
                <a:cs typeface="Calibri"/>
              </a:rPr>
              <a:t>Готовое решение включает:</a:t>
            </a:r>
          </a:p>
          <a:p>
            <a:endParaRPr lang="ru-RU" sz="1600" b="0" dirty="0" smtClean="0">
              <a:latin typeface="Calibri"/>
              <a:cs typeface="Calibri"/>
            </a:endParaRPr>
          </a:p>
          <a:p>
            <a:pPr marL="619125" indent="-457200">
              <a:spcBef>
                <a:spcPts val="600"/>
              </a:spcBef>
              <a:buFont typeface="Arial"/>
              <a:buChar char="•"/>
            </a:pPr>
            <a:r>
              <a:rPr lang="ru-RU" sz="2400" b="0" dirty="0" smtClean="0">
                <a:latin typeface="Calibri"/>
                <a:cs typeface="Calibri"/>
              </a:rPr>
              <a:t>Расписание уроков</a:t>
            </a:r>
          </a:p>
          <a:p>
            <a:pPr marL="619125" indent="-457200">
              <a:spcBef>
                <a:spcPts val="600"/>
              </a:spcBef>
              <a:buFont typeface="Arial"/>
              <a:buChar char="•"/>
            </a:pPr>
            <a:r>
              <a:rPr lang="ru-RU" sz="2400" b="0" dirty="0" smtClean="0">
                <a:latin typeface="Calibri"/>
                <a:cs typeface="Calibri"/>
              </a:rPr>
              <a:t>Онлайн журнал оценок</a:t>
            </a:r>
          </a:p>
          <a:p>
            <a:pPr marL="619125" indent="-457200">
              <a:spcBef>
                <a:spcPts val="600"/>
              </a:spcBef>
              <a:buFont typeface="Arial"/>
              <a:buChar char="•"/>
            </a:pPr>
            <a:r>
              <a:rPr lang="ru-RU" sz="2400" b="0" dirty="0" smtClean="0">
                <a:latin typeface="Calibri"/>
                <a:cs typeface="Calibri"/>
              </a:rPr>
              <a:t>Онлайн дневник</a:t>
            </a:r>
          </a:p>
          <a:p>
            <a:pPr marL="619125" indent="-457200">
              <a:spcBef>
                <a:spcPts val="600"/>
              </a:spcBef>
              <a:buFont typeface="Arial"/>
              <a:buChar char="•"/>
            </a:pPr>
            <a:r>
              <a:rPr lang="ru-RU" sz="2400" b="0" dirty="0" smtClean="0">
                <a:latin typeface="Calibri"/>
                <a:cs typeface="Calibri"/>
              </a:rPr>
              <a:t>Онлайн (дистанционное) обучение</a:t>
            </a:r>
          </a:p>
          <a:p>
            <a:pPr marL="619125" indent="-457200">
              <a:spcBef>
                <a:spcPts val="600"/>
              </a:spcBef>
              <a:buFont typeface="Arial"/>
              <a:buChar char="•"/>
            </a:pPr>
            <a:r>
              <a:rPr lang="ru-RU" sz="2400" b="0" dirty="0" smtClean="0">
                <a:latin typeface="Calibri"/>
                <a:cs typeface="Calibri"/>
              </a:rPr>
              <a:t>Рабочие группы </a:t>
            </a:r>
            <a:endParaRPr lang="ru-RU" sz="2400" b="0" dirty="0">
              <a:latin typeface="Calibri"/>
              <a:cs typeface="Calibri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1447800"/>
            <a:ext cx="3553968" cy="49360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279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Сайт учебного заведения 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600200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>
                <a:latin typeface="Calibri"/>
                <a:cs typeface="Calibri"/>
              </a:rPr>
              <a:t>Структура решения: </a:t>
            </a:r>
          </a:p>
          <a:p>
            <a:endParaRPr lang="ru-RU" sz="2000" b="0" dirty="0" smtClean="0">
              <a:latin typeface="Calibri"/>
              <a:cs typeface="Calibri"/>
            </a:endParaRPr>
          </a:p>
          <a:p>
            <a:pPr marL="539750" indent="-363538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О ВУЗе  </a:t>
            </a:r>
          </a:p>
          <a:p>
            <a:pPr marL="539750" indent="-363538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Абитуриентам  </a:t>
            </a:r>
          </a:p>
          <a:p>
            <a:pPr marL="539750" indent="-363538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Студентам  </a:t>
            </a:r>
          </a:p>
          <a:p>
            <a:pPr marL="539750" indent="-363538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Научная деятельность </a:t>
            </a:r>
          </a:p>
          <a:p>
            <a:pPr marL="539750" indent="-363538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Выпускникам </a:t>
            </a:r>
          </a:p>
          <a:p>
            <a:pPr marL="539750" indent="-363538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Дополнительное образование</a:t>
            </a:r>
          </a:p>
          <a:p>
            <a:pPr marL="539750" indent="-363538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Документы</a:t>
            </a:r>
          </a:p>
          <a:p>
            <a:pPr marL="539750" indent="-363538">
              <a:buFont typeface="Arial"/>
              <a:buChar char="•"/>
            </a:pPr>
            <a:r>
              <a:rPr lang="ru-RU" sz="2000" b="0" dirty="0" smtClean="0">
                <a:latin typeface="Calibri"/>
                <a:cs typeface="Calibri"/>
              </a:rPr>
              <a:t>Общение</a:t>
            </a:r>
            <a:endParaRPr lang="ru-RU" sz="2000" b="0" dirty="0">
              <a:latin typeface="Calibri"/>
              <a:cs typeface="Calibri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524000"/>
            <a:ext cx="3864564" cy="4818441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57200" y="5181600"/>
            <a:ext cx="434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>
                <a:latin typeface="Calibri"/>
                <a:cs typeface="Calibri"/>
              </a:rPr>
              <a:t>Демонстрационная структура и все </a:t>
            </a:r>
            <a:r>
              <a:rPr lang="ru-RU" sz="1600" b="0" dirty="0" err="1" smtClean="0">
                <a:latin typeface="Calibri"/>
                <a:cs typeface="Calibri"/>
              </a:rPr>
              <a:t>демоданные</a:t>
            </a:r>
            <a:r>
              <a:rPr lang="ru-RU" sz="1600" b="0" dirty="0" smtClean="0">
                <a:latin typeface="Calibri"/>
                <a:cs typeface="Calibri"/>
              </a:rPr>
              <a:t> соответствуют требованиям размещения в сети Интернет информации об образовательном учреждении.</a:t>
            </a:r>
            <a:endParaRPr lang="ru-RU" sz="16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9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Сайт детского сада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5029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0" dirty="0" smtClean="0">
                <a:latin typeface="Calibri"/>
                <a:cs typeface="Calibri"/>
              </a:rPr>
              <a:t>Решение включает: </a:t>
            </a:r>
          </a:p>
          <a:p>
            <a:endParaRPr lang="ru-RU" sz="2200" b="0" dirty="0">
              <a:latin typeface="Calibri"/>
              <a:cs typeface="Calibri"/>
            </a:endParaRPr>
          </a:p>
          <a:p>
            <a:pPr marL="539750" indent="-269875"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описание дошкольного заведения</a:t>
            </a:r>
          </a:p>
          <a:p>
            <a:pPr marL="539750" indent="-269875"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порядок зачисления</a:t>
            </a:r>
          </a:p>
          <a:p>
            <a:pPr marL="539750" indent="-269875"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режим работы </a:t>
            </a:r>
          </a:p>
          <a:p>
            <a:pPr marL="539750" indent="-269875"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коллектив сада, педагоги</a:t>
            </a:r>
          </a:p>
          <a:p>
            <a:pPr marL="539750" indent="-269875"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фотографии помещений </a:t>
            </a:r>
          </a:p>
          <a:p>
            <a:pPr marL="539750" indent="-269875"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фотографии с различных мероприятий </a:t>
            </a:r>
          </a:p>
          <a:p>
            <a:pPr marL="539750" indent="-269875">
              <a:buFont typeface="Arial"/>
              <a:buChar char="•"/>
            </a:pPr>
            <a:r>
              <a:rPr lang="ru-RU" sz="2200" b="0" dirty="0" smtClean="0">
                <a:latin typeface="Calibri"/>
                <a:cs typeface="Calibri"/>
              </a:rPr>
              <a:t>информация об образовательном процессе</a:t>
            </a:r>
            <a:endParaRPr lang="ru-RU" sz="2200" b="0" dirty="0">
              <a:latin typeface="Calibri"/>
              <a:cs typeface="Calibri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237" y="1524000"/>
            <a:ext cx="3041563" cy="4800600"/>
          </a:xfrm>
          <a:prstGeom prst="rect">
            <a:avLst/>
          </a:prstGeom>
          <a:ln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28609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Внутренний портал учебного заведения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743202"/>
            <a:ext cx="3962400" cy="2142998"/>
          </a:xfrm>
          <a:prstGeom prst="rect">
            <a:avLst/>
          </a:prstGeom>
          <a:ln>
            <a:solidFill>
              <a:srgbClr val="D9D9D9"/>
            </a:solidFill>
          </a:ln>
          <a:effectLst>
            <a:reflection blurRad="6350" stA="41000" endA="300" endPos="38000" dist="762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1371600"/>
            <a:ext cx="4495800" cy="5293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 smtClean="0">
                <a:latin typeface="Calibri"/>
                <a:cs typeface="Calibri"/>
              </a:rPr>
              <a:t>Структура решения:</a:t>
            </a:r>
          </a:p>
          <a:p>
            <a:endParaRPr lang="ru-RU" sz="1600" b="0" dirty="0" smtClean="0">
              <a:latin typeface="Calibri"/>
              <a:cs typeface="Calibri"/>
            </a:endParaRPr>
          </a:p>
          <a:p>
            <a:r>
              <a:rPr lang="ru-RU" sz="1600" dirty="0" smtClean="0">
                <a:latin typeface="Calibri"/>
                <a:cs typeface="Calibri"/>
              </a:rPr>
              <a:t>Интранет-зона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HR-портал с представление организации, сотрудников;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Хранилища документов, корпоративный поиск;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Планирование времени и тайм-менеджмент;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Задачи и поручения;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Рабочие группы и многое другое.</a:t>
            </a:r>
          </a:p>
          <a:p>
            <a:endParaRPr lang="ru-RU" sz="1600" b="0" dirty="0" smtClean="0">
              <a:latin typeface="Calibri"/>
              <a:cs typeface="Calibri"/>
            </a:endParaRPr>
          </a:p>
          <a:p>
            <a:r>
              <a:rPr lang="ru-RU" sz="1600" dirty="0" err="1" smtClean="0">
                <a:latin typeface="Calibri"/>
                <a:cs typeface="Calibri"/>
              </a:rPr>
              <a:t>Экстранет</a:t>
            </a:r>
            <a:r>
              <a:rPr lang="ru-RU" sz="1600" dirty="0" smtClean="0">
                <a:latin typeface="Calibri"/>
                <a:cs typeface="Calibri"/>
              </a:rPr>
              <a:t>-зона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Описание учебного заведения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Информация о своей группе, список учащихся с контактами, староста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Расписание занятий 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Онлайн учебный курс, тесты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Социальная сеть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Блог</a:t>
            </a:r>
          </a:p>
          <a:p>
            <a:pPr marL="447675" indent="-285750">
              <a:buFont typeface="Arial"/>
              <a:buChar char="•"/>
            </a:pPr>
            <a:r>
              <a:rPr lang="ru-RU" sz="1600" b="0" dirty="0" smtClean="0">
                <a:latin typeface="Calibri"/>
                <a:cs typeface="Calibri"/>
              </a:rPr>
              <a:t>Фотогалерея</a:t>
            </a:r>
            <a:endParaRPr lang="ru-RU" sz="16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9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Портал повышения квалификации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1524000"/>
            <a:ext cx="3940212" cy="2570815"/>
          </a:xfrm>
          <a:prstGeom prst="rect">
            <a:avLst/>
          </a:prstGeom>
          <a:ln>
            <a:solidFill>
              <a:srgbClr val="D9D9D9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1524000"/>
            <a:ext cx="4876800" cy="49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b="0" dirty="0" smtClean="0">
                <a:latin typeface="Calibri"/>
                <a:cs typeface="Calibri"/>
              </a:rPr>
              <a:t>Общая структура портала:</a:t>
            </a:r>
          </a:p>
          <a:p>
            <a:pPr>
              <a:spcBef>
                <a:spcPts val="600"/>
              </a:spcBef>
            </a:pPr>
            <a:endParaRPr lang="ru-RU" sz="1050" b="0" dirty="0" smtClean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Внутренний корпоративный портал для сотрудников организации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Представление организации и ее услуг в сети Интернет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Зона для взаимодействия сотрудников и преподавателей с учащимися </a:t>
            </a:r>
          </a:p>
          <a:p>
            <a:pPr marL="742950" lvl="1" indent="-285750">
              <a:spcBef>
                <a:spcPts val="600"/>
              </a:spcBef>
              <a:buFont typeface="Courier New"/>
              <a:buChar char="o"/>
            </a:pPr>
            <a:r>
              <a:rPr lang="ru-RU" sz="1800" b="0" dirty="0" smtClean="0">
                <a:latin typeface="Calibri"/>
                <a:cs typeface="Calibri"/>
              </a:rPr>
              <a:t>учебные курсы: план обучение, даты обучения, учебные группы</a:t>
            </a:r>
          </a:p>
          <a:p>
            <a:pPr marL="742950" lvl="1" indent="-285750">
              <a:spcBef>
                <a:spcPts val="600"/>
              </a:spcBef>
              <a:buFont typeface="Courier New"/>
              <a:buChar char="o"/>
            </a:pPr>
            <a:r>
              <a:rPr lang="ru-RU" sz="1800" b="0" dirty="0" smtClean="0">
                <a:latin typeface="Calibri"/>
                <a:cs typeface="Calibri"/>
              </a:rPr>
              <a:t>преподаватели</a:t>
            </a:r>
          </a:p>
          <a:p>
            <a:pPr marL="742950" lvl="1" indent="-285750">
              <a:spcBef>
                <a:spcPts val="600"/>
              </a:spcBef>
              <a:buFont typeface="Courier New"/>
              <a:buChar char="o"/>
            </a:pPr>
            <a:r>
              <a:rPr lang="ru-RU" sz="1800" b="0" dirty="0" smtClean="0">
                <a:latin typeface="Calibri"/>
                <a:cs typeface="Calibri"/>
              </a:rPr>
              <a:t>сотрудники, ответственные за учебный процесс </a:t>
            </a:r>
          </a:p>
          <a:p>
            <a:pPr marL="742950" lvl="1" indent="-285750">
              <a:spcBef>
                <a:spcPts val="600"/>
              </a:spcBef>
              <a:buFont typeface="Courier New"/>
              <a:buChar char="o"/>
            </a:pPr>
            <a:r>
              <a:rPr lang="ru-RU" sz="1800" b="0" dirty="0" smtClean="0">
                <a:latin typeface="Calibri"/>
                <a:cs typeface="Calibri"/>
              </a:rPr>
              <a:t>общие группы</a:t>
            </a:r>
          </a:p>
          <a:p>
            <a:pPr marL="742950" lvl="1" indent="-285750">
              <a:spcBef>
                <a:spcPts val="600"/>
              </a:spcBef>
              <a:buFont typeface="Courier New"/>
              <a:buChar char="o"/>
            </a:pPr>
            <a:r>
              <a:rPr lang="ru-RU" sz="1800" b="0" dirty="0" smtClean="0">
                <a:latin typeface="Calibri"/>
                <a:cs typeface="Calibri"/>
              </a:rPr>
              <a:t>общие документы</a:t>
            </a:r>
            <a:endParaRPr lang="ru-RU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Снимок экрана 2012-09-19 в 1.47.4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264"/>
            <a:ext cx="4230444" cy="3430536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Тиражные решения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431429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dirty="0" smtClean="0">
                <a:latin typeface="Calibri"/>
                <a:cs typeface="Calibri"/>
              </a:rPr>
              <a:t>Партнеры «1С-Битрикс» постоянно разрабатывают новые тиражные решения и типовые сайты. </a:t>
            </a:r>
          </a:p>
          <a:p>
            <a:endParaRPr lang="ru-RU" sz="1600" b="0" dirty="0">
              <a:latin typeface="Calibri"/>
              <a:cs typeface="Calibri"/>
            </a:endParaRPr>
          </a:p>
          <a:p>
            <a:r>
              <a:rPr lang="ru-RU" sz="2800" b="0" dirty="0" smtClean="0">
                <a:latin typeface="Calibri"/>
                <a:cs typeface="Calibri"/>
              </a:rPr>
              <a:t>Следите за новинками в «Маркетплейсе»! </a:t>
            </a:r>
            <a:endParaRPr lang="ru-RU" sz="2800" b="0" dirty="0" smtClean="0">
              <a:latin typeface="Calibri"/>
              <a:cs typeface="Calibri"/>
            </a:endParaRPr>
          </a:p>
          <a:p>
            <a:r>
              <a:rPr lang="en-US" sz="2800" b="0" dirty="0" smtClean="0">
                <a:latin typeface="Calibri"/>
                <a:cs typeface="Calibri"/>
                <a:hlinkClick r:id="rId7"/>
              </a:rPr>
              <a:t>http://marketplace.1c-bitrix.ru</a:t>
            </a:r>
            <a:r>
              <a:rPr lang="en-US" sz="2800" b="0" dirty="0" smtClean="0">
                <a:latin typeface="Calibri"/>
                <a:cs typeface="Calibri"/>
              </a:rPr>
              <a:t> </a:t>
            </a:r>
            <a:endParaRPr lang="ru-RU" sz="2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9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Natalia\Downloads\9560810_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113"/>
            <a:ext cx="45561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0"/>
          <p:cNvSpPr txBox="1">
            <a:spLocks noChangeArrowheads="1"/>
          </p:cNvSpPr>
          <p:nvPr/>
        </p:nvSpPr>
        <p:spPr bwMode="auto">
          <a:xfrm>
            <a:off x="393700" y="1700213"/>
            <a:ext cx="58340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4000" b="0">
                <a:solidFill>
                  <a:srgbClr val="000000"/>
                </a:solidFill>
                <a:latin typeface="Calibri" charset="0"/>
              </a:rPr>
              <a:t/>
            </a:r>
            <a:br>
              <a:rPr lang="ru-RU" sz="4000" b="0">
                <a:solidFill>
                  <a:srgbClr val="000000"/>
                </a:solidFill>
                <a:latin typeface="Calibri" charset="0"/>
              </a:rPr>
            </a:br>
            <a:r>
              <a:rPr lang="ru-RU" sz="4400" b="0">
                <a:solidFill>
                  <a:srgbClr val="000000"/>
                </a:solidFill>
                <a:latin typeface="Calibri" charset="0"/>
              </a:rPr>
              <a:t>Спасибо за внимание!</a:t>
            </a:r>
            <a:r>
              <a:rPr lang="en-US" sz="4400" b="0">
                <a:solidFill>
                  <a:srgbClr val="000000"/>
                </a:solidFill>
                <a:latin typeface="Calibri" charset="0"/>
              </a:rPr>
              <a:t>  </a:t>
            </a:r>
            <a:endParaRPr lang="ru-RU" sz="4400" b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ru-RU" sz="4400" b="0">
                <a:solidFill>
                  <a:srgbClr val="000000"/>
                </a:solidFill>
                <a:latin typeface="Calibri" charset="0"/>
              </a:rPr>
              <a:t>Вопросы?</a:t>
            </a:r>
            <a:endParaRPr lang="en-US" sz="4400" b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994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Маркетплейс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1" name="Изображение 10" descr="Снимок экрана 2012-09-19 в 1.32.1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3978470" cy="26775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4819472"/>
            <a:ext cx="8305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>
                <a:latin typeface="Calibri"/>
                <a:cs typeface="Calibri"/>
              </a:rPr>
              <a:t>В каталоге «1C-Битрикс: </a:t>
            </a:r>
            <a:r>
              <a:rPr lang="ru-RU" sz="2400" b="0" dirty="0" err="1">
                <a:latin typeface="Calibri"/>
                <a:cs typeface="Calibri"/>
              </a:rPr>
              <a:t>Маркетплейс</a:t>
            </a:r>
            <a:r>
              <a:rPr lang="ru-RU" sz="2400" b="0" dirty="0">
                <a:latin typeface="Calibri"/>
                <a:cs typeface="Calibri"/>
              </a:rPr>
              <a:t>» - </a:t>
            </a:r>
            <a:r>
              <a:rPr lang="ru-RU" sz="2400" b="0" dirty="0" smtClean="0">
                <a:latin typeface="Calibri"/>
                <a:cs typeface="Calibri"/>
              </a:rPr>
              <a:t>более</a:t>
            </a:r>
            <a:r>
              <a:rPr lang="en-US" sz="2400" b="0" dirty="0" smtClean="0">
                <a:latin typeface="Calibri"/>
                <a:cs typeface="Calibri"/>
              </a:rPr>
              <a:t> </a:t>
            </a:r>
            <a:r>
              <a:rPr lang="ru-RU" sz="2400" b="0" dirty="0" smtClean="0">
                <a:latin typeface="Calibri"/>
                <a:cs typeface="Calibri"/>
              </a:rPr>
              <a:t>100 готовых </a:t>
            </a:r>
            <a:r>
              <a:rPr lang="ru-RU" sz="2400" dirty="0" smtClean="0">
                <a:latin typeface="Calibri"/>
                <a:cs typeface="Calibri"/>
              </a:rPr>
              <a:t>типовых сайтов и интернет-магазинов </a:t>
            </a:r>
            <a:r>
              <a:rPr lang="ru-RU" sz="2400" b="0" dirty="0" smtClean="0">
                <a:latin typeface="Calibri"/>
                <a:cs typeface="Calibri"/>
              </a:rPr>
              <a:t>для самых разных отраслей бизнеса. </a:t>
            </a:r>
            <a:endParaRPr lang="ru-RU" sz="2400" b="0" dirty="0">
              <a:latin typeface="Calibri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2328" y="4191000"/>
            <a:ext cx="3195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solidFill>
                  <a:srgbClr val="CE2E1A"/>
                </a:solidFill>
                <a:latin typeface="Calibri"/>
                <a:cs typeface="Calibri"/>
              </a:rPr>
              <a:t>marketplace</a:t>
            </a:r>
            <a:r>
              <a:rPr lang="en-US" sz="2400" b="0" u="sng" dirty="0">
                <a:solidFill>
                  <a:srgbClr val="CE2E1A"/>
                </a:solidFill>
                <a:latin typeface="Calibri"/>
                <a:cs typeface="Calibri"/>
              </a:rPr>
              <a:t>.1c-</a:t>
            </a:r>
            <a:r>
              <a:rPr lang="en-US" sz="2400" b="0" u="sng" dirty="0" smtClean="0">
                <a:solidFill>
                  <a:srgbClr val="CE2E1A"/>
                </a:solidFill>
                <a:latin typeface="Calibri"/>
                <a:cs typeface="Calibri"/>
              </a:rPr>
              <a:t>bitrix.ru</a:t>
            </a:r>
            <a:endParaRPr lang="ru-RU" sz="2400" b="0" u="sng" dirty="0">
              <a:solidFill>
                <a:srgbClr val="CE2E1A"/>
              </a:solidFill>
              <a:latin typeface="Calibri"/>
              <a:cs typeface="Calibri"/>
            </a:endParaRPr>
          </a:p>
        </p:txBody>
      </p:sp>
      <p:pic>
        <p:nvPicPr>
          <p:cNvPr id="3" name="Изображение 2" descr="Снимок экрана 2012-09-21 в 14.46.4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025899" cy="2743200"/>
          </a:xfrm>
          <a:prstGeom prst="rect">
            <a:avLst/>
          </a:prstGeom>
          <a:effectLst>
            <a:reflection blurRad="6350" stA="23000" endA="300" endPos="8000" dist="635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40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" y="1452660"/>
            <a:ext cx="3580892" cy="40386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562600" cy="685800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latin typeface="Calibri" charset="0"/>
                <a:ea typeface="Verdana" charset="0"/>
                <a:cs typeface="Calibri" charset="0"/>
              </a:rPr>
              <a:t>Интернет-магазин из «коробки»</a:t>
            </a:r>
            <a:endParaRPr lang="en-US" sz="28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4304" y="1447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>
                <a:latin typeface="Calibri"/>
                <a:cs typeface="Calibri"/>
              </a:rPr>
              <a:t>Готовое тиражное решение на основе «1С-Битрикс: Управление сайтом»</a:t>
            </a:r>
            <a:endParaRPr lang="ru-RU" sz="2000" b="0" dirty="0">
              <a:latin typeface="Calibri"/>
              <a:cs typeface="Calibri"/>
            </a:endParaRPr>
          </a:p>
        </p:txBody>
      </p:sp>
      <p:pic>
        <p:nvPicPr>
          <p:cNvPr id="8" name="Изображение 9" descr="11263319_m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16" y="5410201"/>
            <a:ext cx="1197494" cy="10667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3216" y="5715001"/>
            <a:ext cx="5605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1" dirty="0" smtClean="0">
                <a:latin typeface="Calibri"/>
                <a:cs typeface="Calibri"/>
              </a:rPr>
              <a:t>Создайте интернет-магазин за 4 часа!</a:t>
            </a:r>
            <a:endParaRPr lang="ru-RU" sz="2400" b="0" i="1" dirty="0"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2438400"/>
            <a:ext cx="5105400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Calibri"/>
                <a:cs typeface="Calibri"/>
              </a:rPr>
              <a:t>Решение включает: </a:t>
            </a:r>
          </a:p>
          <a:p>
            <a:endParaRPr lang="ru-RU" sz="2000" b="0" dirty="0" smtClean="0">
              <a:latin typeface="Calibri"/>
              <a:cs typeface="Calibri"/>
            </a:endParaRP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готовый мобильный интернет-магазин;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готовую адаптированную структуру;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настроенные сервисы и типовой контент;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мастер настройки магазина;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мастер создания торгового каталога;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функционал «1С-Битрикс: Управление сайтом».</a:t>
            </a:r>
            <a:endParaRPr lang="ru-RU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9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C:\Users\Natalia\Downloads\9240555_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87348"/>
            <a:ext cx="7010400" cy="467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315200" cy="1447800"/>
          </a:xfrm>
        </p:spPr>
        <p:txBody>
          <a:bodyPr/>
          <a:lstStyle/>
          <a:p>
            <a:pPr algn="r"/>
            <a:r>
              <a:rPr lang="ru-RU" dirty="0">
                <a:latin typeface="Calibri" charset="0"/>
                <a:cs typeface="Calibri" charset="0"/>
              </a:rPr>
              <a:t>Типовые интернет-</a:t>
            </a:r>
            <a:r>
              <a:rPr lang="ru-RU" dirty="0" smtClean="0">
                <a:latin typeface="Calibri" charset="0"/>
                <a:cs typeface="Calibri" charset="0"/>
              </a:rPr>
              <a:t>магазины</a:t>
            </a:r>
            <a:br>
              <a:rPr lang="ru-RU" dirty="0" smtClean="0">
                <a:latin typeface="Calibri" charset="0"/>
                <a:cs typeface="Calibri" charset="0"/>
              </a:rPr>
            </a:br>
            <a:r>
              <a:rPr lang="ru-RU" dirty="0" smtClean="0">
                <a:latin typeface="Calibri" charset="0"/>
                <a:cs typeface="Calibri" charset="0"/>
              </a:rPr>
              <a:t>в «</a:t>
            </a:r>
            <a:r>
              <a:rPr lang="ru-RU" dirty="0" err="1" smtClean="0">
                <a:latin typeface="Calibri" charset="0"/>
                <a:cs typeface="Calibri" charset="0"/>
              </a:rPr>
              <a:t>Маркетплейсе</a:t>
            </a:r>
            <a:r>
              <a:rPr lang="ru-RU" dirty="0" smtClean="0">
                <a:latin typeface="Calibri" charset="0"/>
                <a:cs typeface="Calibri" charset="0"/>
              </a:rPr>
              <a:t>» </a:t>
            </a:r>
            <a:endParaRPr lang="ru-RU" sz="6000" dirty="0">
              <a:latin typeface="Arial" charset="0"/>
            </a:endParaRPr>
          </a:p>
        </p:txBody>
      </p:sp>
      <p:pic>
        <p:nvPicPr>
          <p:cNvPr id="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0552459_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6" y="3048000"/>
            <a:ext cx="4092894" cy="3578517"/>
          </a:xfrm>
          <a:prstGeom prst="rect">
            <a:avLst/>
          </a:prstGeom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200025" y="271463"/>
            <a:ext cx="5664200" cy="1447800"/>
          </a:xfrm>
        </p:spPr>
        <p:txBody>
          <a:bodyPr/>
          <a:lstStyle/>
          <a:p>
            <a:pPr algn="l"/>
            <a:r>
              <a:rPr lang="ru-RU" sz="3200" b="1">
                <a:latin typeface="Calibri" charset="0"/>
                <a:cs typeface="Calibri" charset="0"/>
              </a:rPr>
              <a:t>Типовые интернет-магазины включают в себя:</a:t>
            </a:r>
            <a:r>
              <a:rPr lang="ru-RU">
                <a:latin typeface="Calibri" charset="0"/>
                <a:cs typeface="Calibri" charset="0"/>
              </a:rPr>
              <a:t/>
            </a:r>
            <a:br>
              <a:rPr lang="ru-RU">
                <a:latin typeface="Calibri" charset="0"/>
                <a:cs typeface="Calibri" charset="0"/>
              </a:rPr>
            </a:br>
            <a:endParaRPr lang="ru-RU">
              <a:latin typeface="Arial" charset="0"/>
            </a:endParaRPr>
          </a:p>
        </p:txBody>
      </p:sp>
      <p:sp>
        <p:nvSpPr>
          <p:cNvPr id="28676" name="Объект 2"/>
          <p:cNvSpPr>
            <a:spLocks noGrp="1"/>
          </p:cNvSpPr>
          <p:nvPr>
            <p:ph idx="1"/>
          </p:nvPr>
        </p:nvSpPr>
        <p:spPr>
          <a:xfrm>
            <a:off x="276225" y="1646238"/>
            <a:ext cx="6810375" cy="4525962"/>
          </a:xfrm>
        </p:spPr>
        <p:txBody>
          <a:bodyPr/>
          <a:lstStyle/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Готовые шаблоны/цветовые схемы</a:t>
            </a:r>
          </a:p>
          <a:p>
            <a:pPr>
              <a:buSzPct val="80000"/>
            </a:pPr>
            <a:r>
              <a:rPr lang="ru-RU" sz="2400" dirty="0" smtClean="0">
                <a:latin typeface="Calibri" charset="0"/>
                <a:cs typeface="Calibri" charset="0"/>
              </a:rPr>
              <a:t>Каталог с примерами</a:t>
            </a:r>
            <a:endParaRPr lang="ru-RU" sz="2400" dirty="0">
              <a:latin typeface="Calibri" charset="0"/>
              <a:cs typeface="Calibri" charset="0"/>
            </a:endParaRPr>
          </a:p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Фильтры по товарам (категориям, брендам)</a:t>
            </a:r>
          </a:p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Различные типы цен</a:t>
            </a:r>
          </a:p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Дисконтные программы</a:t>
            </a:r>
          </a:p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SKU</a:t>
            </a:r>
          </a:p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Рейтинги, отзывы и многое </a:t>
            </a:r>
            <a:r>
              <a:rPr lang="ru-RU" sz="2400" dirty="0" smtClean="0">
                <a:latin typeface="Calibri" charset="0"/>
                <a:cs typeface="Calibri" charset="0"/>
              </a:rPr>
              <a:t>другое</a:t>
            </a:r>
            <a:endParaRPr lang="ru-RU" sz="2400" dirty="0">
              <a:latin typeface="Calibri" charset="0"/>
              <a:cs typeface="Calibri" charset="0"/>
            </a:endParaRP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19213"/>
            <a:ext cx="8913812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411135"/>
            <a:ext cx="922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9388383_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3200400" cy="3200400"/>
          </a:xfrm>
          <a:prstGeom prst="rect">
            <a:avLst/>
          </a:prstGeo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5486399" cy="1103313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Как купить?</a:t>
            </a:r>
            <a:endParaRPr lang="ru-RU" sz="3200" dirty="0">
              <a:solidFill>
                <a:srgbClr val="264F74"/>
              </a:solidFill>
              <a:latin typeface="Calibri" charset="0"/>
              <a:ea typeface="Verdana" charset="0"/>
              <a:cs typeface="Calibri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533400" y="1600200"/>
            <a:ext cx="67056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0" dirty="0" smtClean="0">
                <a:latin typeface="Calibri"/>
                <a:cs typeface="Calibri"/>
              </a:rPr>
              <a:t>Способы поставки решений:</a:t>
            </a:r>
          </a:p>
          <a:p>
            <a:endParaRPr lang="ru-RU" sz="2800" b="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ru-RU" sz="2800" b="0" dirty="0">
                <a:latin typeface="Calibri"/>
                <a:cs typeface="Calibri"/>
              </a:rPr>
              <a:t>Через </a:t>
            </a:r>
            <a:r>
              <a:rPr lang="ru-RU" sz="2800" b="0" dirty="0" smtClean="0">
                <a:latin typeface="Calibri"/>
                <a:cs typeface="Calibri"/>
              </a:rPr>
              <a:t>«</a:t>
            </a:r>
            <a:r>
              <a:rPr lang="ru-RU" sz="2800" b="0" dirty="0" err="1" smtClean="0">
                <a:latin typeface="Calibri"/>
                <a:cs typeface="Calibri"/>
              </a:rPr>
              <a:t>Маркетплейс</a:t>
            </a:r>
            <a:r>
              <a:rPr lang="ru-RU" sz="2800" b="0" dirty="0" smtClean="0">
                <a:latin typeface="Calibri"/>
                <a:cs typeface="Calibri"/>
              </a:rPr>
              <a:t>»</a:t>
            </a:r>
          </a:p>
          <a:p>
            <a:r>
              <a:rPr lang="ru-RU" sz="2400" b="0" i="1" dirty="0" smtClean="0">
                <a:latin typeface="Calibri"/>
                <a:cs typeface="Calibri"/>
              </a:rPr>
              <a:t>только </a:t>
            </a:r>
            <a:r>
              <a:rPr lang="ru-RU" sz="2400" b="0" i="1" dirty="0">
                <a:latin typeface="Calibri"/>
                <a:cs typeface="Calibri"/>
              </a:rPr>
              <a:t>на редакциях с интернет-</a:t>
            </a:r>
            <a:r>
              <a:rPr lang="ru-RU" sz="2400" b="0" i="1" dirty="0" smtClean="0">
                <a:latin typeface="Calibri"/>
                <a:cs typeface="Calibri"/>
              </a:rPr>
              <a:t>магазином</a:t>
            </a:r>
          </a:p>
          <a:p>
            <a:endParaRPr lang="ru-RU" sz="2800" b="0" i="1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ru-RU" sz="2800" b="0" dirty="0">
                <a:latin typeface="Calibri"/>
                <a:cs typeface="Calibri"/>
              </a:rPr>
              <a:t>Отдельный дистрибутив</a:t>
            </a:r>
            <a:r>
              <a:rPr lang="ru-RU" sz="2800" b="0" i="1" dirty="0">
                <a:latin typeface="Calibri"/>
                <a:cs typeface="Calibri"/>
              </a:rPr>
              <a:t> </a:t>
            </a:r>
            <a:endParaRPr lang="ru-RU" sz="2400" b="0" i="1" dirty="0" smtClean="0">
              <a:latin typeface="Calibri"/>
              <a:cs typeface="Calibri"/>
            </a:endParaRPr>
          </a:p>
          <a:p>
            <a:r>
              <a:rPr lang="ru-RU" sz="2400" b="0" i="1" dirty="0" smtClean="0">
                <a:latin typeface="Calibri"/>
                <a:cs typeface="Calibri"/>
              </a:rPr>
              <a:t>цена </a:t>
            </a:r>
            <a:r>
              <a:rPr lang="ru-RU" sz="2400" b="0" i="1" dirty="0">
                <a:latin typeface="Calibri"/>
                <a:cs typeface="Calibri"/>
              </a:rPr>
              <a:t>редакции + стоимость </a:t>
            </a:r>
            <a:r>
              <a:rPr lang="ru-RU" sz="2400" b="0" i="1" dirty="0" smtClean="0">
                <a:latin typeface="Calibri"/>
                <a:cs typeface="Calibri"/>
              </a:rPr>
              <a:t>решения</a:t>
            </a:r>
            <a:endParaRPr lang="ru-RU" sz="2800" b="0" i="1" dirty="0">
              <a:latin typeface="Calibri"/>
              <a:cs typeface="Calibri"/>
            </a:endParaRPr>
          </a:p>
        </p:txBody>
      </p:sp>
      <p:pic>
        <p:nvPicPr>
          <p:cNvPr id="2765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19213"/>
            <a:ext cx="8913812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411135"/>
            <a:ext cx="922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2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2-09-21 в 15.02.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12818"/>
            <a:ext cx="8534400" cy="37135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43200" y="5845314"/>
            <a:ext cx="5203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u="sng" dirty="0" smtClean="0">
                <a:solidFill>
                  <a:srgbClr val="CE2E1A"/>
                </a:solidFill>
                <a:latin typeface="Calibri"/>
                <a:cs typeface="Calibri"/>
              </a:rPr>
              <a:t>marketplace</a:t>
            </a:r>
            <a:r>
              <a:rPr lang="en-US" sz="4000" b="0" u="sng" dirty="0">
                <a:solidFill>
                  <a:srgbClr val="CE2E1A"/>
                </a:solidFill>
                <a:latin typeface="Calibri"/>
                <a:cs typeface="Calibri"/>
              </a:rPr>
              <a:t>.1c-</a:t>
            </a:r>
            <a:r>
              <a:rPr lang="en-US" sz="4000" b="0" u="sng" dirty="0" smtClean="0">
                <a:solidFill>
                  <a:srgbClr val="CE2E1A"/>
                </a:solidFill>
                <a:latin typeface="Calibri"/>
                <a:cs typeface="Calibri"/>
              </a:rPr>
              <a:t>bitrix.ru</a:t>
            </a:r>
            <a:endParaRPr lang="ru-RU" sz="4000" b="0" u="sng" dirty="0">
              <a:solidFill>
                <a:srgbClr val="CE2E1A"/>
              </a:solidFill>
              <a:latin typeface="Calibri"/>
              <a:cs typeface="Calibri"/>
            </a:endParaRPr>
          </a:p>
        </p:txBody>
      </p:sp>
      <p:pic>
        <p:nvPicPr>
          <p:cNvPr id="13" name="Изображение 12" descr="Снимок экрана 2012-09-20 в 20.25.57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3" b="96148" l="7434" r="96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4917" flipH="1">
            <a:off x="7854376" y="5396381"/>
            <a:ext cx="992307" cy="9700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" y="228600"/>
            <a:ext cx="5715000" cy="176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Calibri"/>
                <a:cs typeface="Calibri"/>
              </a:rPr>
              <a:t>Бытовая техника </a:t>
            </a:r>
            <a:r>
              <a:rPr lang="ru-RU" sz="1600" b="0" dirty="0" smtClean="0">
                <a:latin typeface="Calibri"/>
                <a:cs typeface="Calibri"/>
              </a:rPr>
              <a:t>Спорт </a:t>
            </a:r>
            <a:r>
              <a:rPr lang="ru-RU" sz="2800" b="0" dirty="0" smtClean="0">
                <a:latin typeface="Calibri"/>
                <a:cs typeface="Calibri"/>
              </a:rPr>
              <a:t>Одежда </a:t>
            </a:r>
            <a:r>
              <a:rPr lang="ru-RU" sz="1600" b="0" dirty="0" smtClean="0">
                <a:latin typeface="Calibri"/>
                <a:cs typeface="Calibri"/>
              </a:rPr>
              <a:t>Обувь Подарки </a:t>
            </a:r>
            <a:r>
              <a:rPr lang="ru-RU" sz="1800" b="0" dirty="0" smtClean="0">
                <a:latin typeface="Calibri"/>
                <a:cs typeface="Calibri"/>
              </a:rPr>
              <a:t>Отдых </a:t>
            </a:r>
            <a:r>
              <a:rPr lang="ru-RU" sz="1600" b="0" dirty="0" smtClean="0">
                <a:latin typeface="Calibri"/>
                <a:cs typeface="Calibri"/>
              </a:rPr>
              <a:t>Ноутбуки </a:t>
            </a:r>
            <a:r>
              <a:rPr lang="ru-RU" sz="2400" b="0" dirty="0" smtClean="0">
                <a:latin typeface="Calibri"/>
                <a:cs typeface="Calibri"/>
              </a:rPr>
              <a:t>Шины и диски </a:t>
            </a:r>
            <a:r>
              <a:rPr lang="ru-RU" sz="1600" b="0" dirty="0" smtClean="0">
                <a:latin typeface="Calibri"/>
                <a:cs typeface="Calibri"/>
              </a:rPr>
              <a:t>Детские товары Суши Пицца Автозапчасти </a:t>
            </a:r>
            <a:r>
              <a:rPr lang="ru-RU" sz="2000" b="0" dirty="0" smtClean="0">
                <a:latin typeface="Calibri"/>
                <a:cs typeface="Calibri"/>
              </a:rPr>
              <a:t>Цветы </a:t>
            </a:r>
            <a:r>
              <a:rPr lang="ru-RU" sz="1600" b="0" dirty="0" smtClean="0">
                <a:latin typeface="Calibri"/>
                <a:cs typeface="Calibri"/>
              </a:rPr>
              <a:t>Нижнее белье </a:t>
            </a:r>
            <a:r>
              <a:rPr lang="ru-RU" sz="1400" b="0" dirty="0" smtClean="0">
                <a:latin typeface="Calibri"/>
                <a:cs typeface="Calibri"/>
              </a:rPr>
              <a:t>Сантехника </a:t>
            </a:r>
            <a:r>
              <a:rPr lang="ru-RU" sz="2400" b="0" dirty="0" smtClean="0">
                <a:latin typeface="Calibri"/>
                <a:cs typeface="Calibri"/>
              </a:rPr>
              <a:t>Недвижимость </a:t>
            </a:r>
            <a:r>
              <a:rPr lang="ru-RU" sz="1600" b="0" dirty="0" smtClean="0">
                <a:latin typeface="Calibri"/>
                <a:cs typeface="Calibri"/>
              </a:rPr>
              <a:t>Автосервис </a:t>
            </a:r>
            <a:r>
              <a:rPr lang="ru-RU" sz="1800" b="0" dirty="0" smtClean="0">
                <a:latin typeface="Calibri"/>
                <a:cs typeface="Calibri"/>
              </a:rPr>
              <a:t>Салон красоты </a:t>
            </a:r>
          </a:p>
          <a:p>
            <a:pPr algn="ctr">
              <a:lnSpc>
                <a:spcPct val="90000"/>
              </a:lnSpc>
            </a:pPr>
            <a:r>
              <a:rPr lang="ru-RU" sz="1600" b="0" dirty="0" smtClean="0">
                <a:latin typeface="Calibri"/>
                <a:cs typeface="Calibri"/>
              </a:rPr>
              <a:t>Детский сад Гостиница Стоматология </a:t>
            </a:r>
            <a:r>
              <a:rPr lang="ru-RU" sz="2400" b="0" dirty="0" smtClean="0">
                <a:latin typeface="Calibri"/>
                <a:cs typeface="Calibri"/>
              </a:rPr>
              <a:t>Турагентство </a:t>
            </a:r>
            <a:endParaRPr lang="ru-RU" sz="1600" b="0" dirty="0">
              <a:latin typeface="Calibri"/>
              <a:cs typeface="Calibri"/>
            </a:endParaRPr>
          </a:p>
        </p:txBody>
      </p:sp>
      <p:pic>
        <p:nvPicPr>
          <p:cNvPr id="1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1113"/>
            <a:ext cx="306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12680</TotalTime>
  <Words>886</Words>
  <Application>Microsoft Office PowerPoint</Application>
  <PresentationFormat>Экран (4:3)</PresentationFormat>
  <Paragraphs>227</Paragraphs>
  <Slides>36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Default Design</vt:lpstr>
      <vt:lpstr>1_Тема Office</vt:lpstr>
      <vt:lpstr>Тиражные решения и готовые интернет-магазины на платформе «1С-Битрикс»</vt:lpstr>
      <vt:lpstr>Тиражные решения</vt:lpstr>
      <vt:lpstr>Тиражные решения</vt:lpstr>
      <vt:lpstr>Презентация PowerPoint</vt:lpstr>
      <vt:lpstr>Интернет-магазин из «коробки»</vt:lpstr>
      <vt:lpstr>Типовые интернет-магазины в «Маркетплейсе» </vt:lpstr>
      <vt:lpstr>Типовые интернет-магазины включают в себя: </vt:lpstr>
      <vt:lpstr>Как купить?</vt:lpstr>
      <vt:lpstr>Презентация PowerPoint</vt:lpstr>
      <vt:lpstr>Интернет-магазин шин и дисков</vt:lpstr>
      <vt:lpstr>Презентация PowerPoint</vt:lpstr>
      <vt:lpstr>Презентация PowerPoint</vt:lpstr>
      <vt:lpstr>Презентация PowerPoint</vt:lpstr>
      <vt:lpstr>Презентация PowerPoint</vt:lpstr>
      <vt:lpstr>Магазин бытовой техники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конференции</vt:lpstr>
      <vt:lpstr>Информационный портал</vt:lpstr>
      <vt:lpstr>Сайт сообщества</vt:lpstr>
      <vt:lpstr>Презентация PowerPoint</vt:lpstr>
      <vt:lpstr>Официальный сайт государственной организации</vt:lpstr>
      <vt:lpstr>Внутренний портал государственной организации</vt:lpstr>
      <vt:lpstr>Презентация PowerPoint</vt:lpstr>
      <vt:lpstr>Сайт медицинской организации</vt:lpstr>
      <vt:lpstr>Портал органа управления здравоохранением</vt:lpstr>
      <vt:lpstr>Презентация PowerPoint</vt:lpstr>
      <vt:lpstr>Сайт школы</vt:lpstr>
      <vt:lpstr>Сайт учебного заведения </vt:lpstr>
      <vt:lpstr>Сайт детского сада</vt:lpstr>
      <vt:lpstr>Внутренний портал учебного заведения</vt:lpstr>
      <vt:lpstr>Портал повышения квалификации</vt:lpstr>
      <vt:lpstr>Тиражные решения</vt:lpstr>
      <vt:lpstr>Презентация PowerPoint</vt:lpstr>
    </vt:vector>
  </TitlesOfParts>
  <Company>Bitrix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Битрикс: Управление сайтом</dc:title>
  <dc:creator>Natalia Grikhina</dc:creator>
  <cp:lastModifiedBy>Denis Donchenko</cp:lastModifiedBy>
  <cp:revision>1327</cp:revision>
  <dcterms:created xsi:type="dcterms:W3CDTF">2004-09-13T11:38:15Z</dcterms:created>
  <dcterms:modified xsi:type="dcterms:W3CDTF">2012-09-26T11:21:32Z</dcterms:modified>
</cp:coreProperties>
</file>